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2" r:id="rId3"/>
    <p:sldId id="343" r:id="rId4"/>
    <p:sldId id="263" r:id="rId5"/>
  </p:sldIdLst>
  <p:sldSz cx="12192000" cy="6858000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01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678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8831" cy="495029"/>
          </a:xfrm>
          <a:prstGeom prst="rect">
            <a:avLst/>
          </a:prstGeom>
        </p:spPr>
        <p:txBody>
          <a:bodyPr vert="horz" lIns="90983" tIns="45490" rIns="90983" bIns="4549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5" y="1"/>
            <a:ext cx="2918831" cy="495029"/>
          </a:xfrm>
          <a:prstGeom prst="rect">
            <a:avLst/>
          </a:prstGeom>
        </p:spPr>
        <p:txBody>
          <a:bodyPr vert="horz" lIns="90983" tIns="45490" rIns="90983" bIns="45490" rtlCol="0"/>
          <a:lstStyle>
            <a:lvl1pPr algn="r">
              <a:defRPr sz="1200"/>
            </a:lvl1pPr>
          </a:lstStyle>
          <a:p>
            <a:fld id="{621F9D77-107D-4DD8-9FBC-729DF4BBE1D4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3488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83" tIns="45490" rIns="90983" bIns="4549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2"/>
            <a:ext cx="5388610" cy="3884862"/>
          </a:xfrm>
          <a:prstGeom prst="rect">
            <a:avLst/>
          </a:prstGeom>
        </p:spPr>
        <p:txBody>
          <a:bodyPr vert="horz" lIns="90983" tIns="45490" rIns="90983" bIns="4549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1285"/>
            <a:ext cx="2918831" cy="495028"/>
          </a:xfrm>
          <a:prstGeom prst="rect">
            <a:avLst/>
          </a:prstGeom>
        </p:spPr>
        <p:txBody>
          <a:bodyPr vert="horz" lIns="90983" tIns="45490" rIns="90983" bIns="4549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5" y="9371285"/>
            <a:ext cx="2918831" cy="495028"/>
          </a:xfrm>
          <a:prstGeom prst="rect">
            <a:avLst/>
          </a:prstGeom>
        </p:spPr>
        <p:txBody>
          <a:bodyPr vert="horz" lIns="90983" tIns="45490" rIns="90983" bIns="45490" rtlCol="0" anchor="b"/>
          <a:lstStyle>
            <a:lvl1pPr algn="r">
              <a:defRPr sz="1200"/>
            </a:lvl1pPr>
          </a:lstStyle>
          <a:p>
            <a:fld id="{5FDEB369-D082-4364-A6FE-F7FC21F677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6536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DEB369-D082-4364-A6FE-F7FC21F6772F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1246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DEB369-D082-4364-A6FE-F7FC21F6772F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2677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0" y="0"/>
            <a:ext cx="121791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5E965-280A-43D4-8620-968D601C1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6042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CE55C-2522-4EFC-BDF0-7F09CFA3D355}" type="datetime1">
              <a:rPr lang="ru-RU" smtClean="0"/>
              <a:t>23.06.2025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5E965-280A-43D4-8620-968D601C1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640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F275B-3615-4B6E-B04D-A1E1C065C8B8}" type="datetime1">
              <a:rPr lang="ru-RU" smtClean="0"/>
              <a:t>23.06.2025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5E965-280A-43D4-8620-968D601C1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2796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2904A-571E-42A4-A24D-DAB9D94ACA93}" type="datetime1">
              <a:rPr lang="ru-RU" smtClean="0"/>
              <a:t>23.06.2025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5E965-280A-43D4-8620-968D601C1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0645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FF8E9-CF6C-4992-9F98-CEF3FB7A8FB9}" type="datetime1">
              <a:rPr lang="ru-RU" smtClean="0"/>
              <a:t>23.06.2025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5E965-280A-43D4-8620-968D601C1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5916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A4C37-96E1-41AF-8680-3060F4628640}" type="datetime1">
              <a:rPr lang="ru-RU" smtClean="0"/>
              <a:t>23.06.2025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5E965-280A-43D4-8620-968D601C1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7339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28252-4B5E-4F5E-B084-44FFE001650F}" type="datetime1">
              <a:rPr lang="ru-RU" smtClean="0"/>
              <a:t>23.06.2025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5E965-280A-43D4-8620-968D601C1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604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45C9D-8BCD-43A9-A588-27CE58CD0C5F}" type="datetime1">
              <a:rPr lang="ru-RU" smtClean="0"/>
              <a:t>23.06.2025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5E965-280A-43D4-8620-968D601C1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3043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7AC2B-6DA8-4751-BF38-A3DC93DE55E5}" type="datetime1">
              <a:rPr lang="ru-RU" smtClean="0"/>
              <a:t>23.06.2025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5E965-280A-43D4-8620-968D601C1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2506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E23F-EC37-4575-B18E-6D4D223C1D84}" type="datetime1">
              <a:rPr lang="ru-RU" smtClean="0"/>
              <a:t>23.06.2025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5E965-280A-43D4-8620-968D601C1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3744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5634F-6670-47AB-9A34-C340CF73F111}" type="datetime1">
              <a:rPr lang="ru-RU" smtClean="0"/>
              <a:t>23.06.2025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5E965-280A-43D4-8620-968D601C1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5519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0" y="0"/>
            <a:ext cx="121791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526CAE-45C1-41FD-AF08-14A1E1DAB39E}" type="datetime1">
              <a:rPr lang="ru-RU" smtClean="0"/>
              <a:t>23.06.2025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15E965-280A-43D4-8620-968D601C1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4757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81440" y="2804826"/>
            <a:ext cx="531349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МСХ по гарантированию субъектов АПК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286577" y="6166137"/>
            <a:ext cx="531349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1219935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86">
            <a:extLst>
              <a:ext uri="{FF2B5EF4-FFF2-40B4-BE49-F238E27FC236}">
                <a16:creationId xmlns:a16="http://schemas.microsoft.com/office/drawing/2014/main" id="{F858059A-62C7-44A6-95FE-A494532EA9D1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876042" y="1850143"/>
            <a:ext cx="5065529" cy="375817"/>
          </a:xfrm>
          <a:prstGeom prst="roundRect">
            <a:avLst>
              <a:gd name="adj" fmla="val 0"/>
            </a:avLst>
          </a:prstGeom>
          <a:pattFill prst="ltDnDiag">
            <a:fgClr>
              <a:srgbClr val="C2E3FF"/>
            </a:fgClr>
            <a:bgClr>
              <a:srgbClr val="FFFFFF"/>
            </a:bgClr>
          </a:pattFill>
          <a:ln w="9525" cap="flat" cmpd="sng" algn="ctr">
            <a:noFill/>
            <a:prstDash val="solid"/>
          </a:ln>
          <a:effectLst/>
        </p:spPr>
        <p:txBody>
          <a:bodyPr rtlCol="0" anchor="ctr">
            <a:noAutofit/>
          </a:bodyPr>
          <a:lstStyle>
            <a:defPPr>
              <a:defRPr lang="en-US"/>
            </a:defPPr>
            <a:lvl1pPr algn="ctr">
              <a:defRPr sz="1100">
                <a:latin typeface="+mn-lt"/>
              </a:defRPr>
            </a:lvl1pPr>
            <a:lvl2pPr>
              <a:defRPr>
                <a:solidFill>
                  <a:schemeClr val="lt1"/>
                </a:solidFill>
                <a:latin typeface="+mn-lt"/>
              </a:defRPr>
            </a:lvl2pPr>
            <a:lvl3pPr>
              <a:defRPr>
                <a:solidFill>
                  <a:schemeClr val="lt1"/>
                </a:solidFill>
                <a:latin typeface="+mn-lt"/>
              </a:defRPr>
            </a:lvl3pPr>
            <a:lvl4pPr>
              <a:defRPr>
                <a:solidFill>
                  <a:schemeClr val="lt1"/>
                </a:solidFill>
                <a:latin typeface="+mn-lt"/>
              </a:defRPr>
            </a:lvl4pPr>
            <a:lvl5pPr>
              <a:defRPr>
                <a:solidFill>
                  <a:schemeClr val="lt1"/>
                </a:solidFill>
                <a:latin typeface="+mn-lt"/>
              </a:defRPr>
            </a:lvl5pPr>
            <a:lvl6pPr>
              <a:defRPr>
                <a:solidFill>
                  <a:schemeClr val="lt1"/>
                </a:solidFill>
                <a:latin typeface="+mn-lt"/>
              </a:defRPr>
            </a:lvl6pPr>
            <a:lvl7pPr>
              <a:defRPr>
                <a:solidFill>
                  <a:schemeClr val="lt1"/>
                </a:solidFill>
                <a:latin typeface="+mn-lt"/>
              </a:defRPr>
            </a:lvl7pPr>
            <a:lvl8pPr>
              <a:defRPr>
                <a:solidFill>
                  <a:schemeClr val="lt1"/>
                </a:solidFill>
                <a:latin typeface="+mn-lt"/>
              </a:defRPr>
            </a:lvl8pPr>
            <a:lvl9pPr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 marL="457189" lvl="1" indent="0" defTabSz="914378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500" kern="0" dirty="0">
              <a:solidFill>
                <a:srgbClr val="FFFFFF"/>
              </a:solidFill>
              <a:latin typeface="Arial" panose="020B0604020202020204" pitchFamily="34" charset="0"/>
              <a:ea typeface="ＭＳ Ｐゴシック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704344" y="606670"/>
            <a:ext cx="794194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70C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Гарантирование субъектов АПК – 1 направление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925013" y="1901148"/>
            <a:ext cx="5114975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7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Основные условия:</a:t>
            </a:r>
            <a:endParaRPr lang="ru-RU" altLang="ru-RU" sz="1700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marL="288456" indent="-285750">
              <a:spcBef>
                <a:spcPts val="1200"/>
              </a:spcBef>
              <a:buFontTx/>
              <a:buChar char="-"/>
              <a:defRPr/>
            </a:pPr>
            <a:r>
              <a:rPr lang="ru-RU" alt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участники: 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субъекты АПК</a:t>
            </a:r>
            <a:endParaRPr lang="ru-RU" altLang="ru-RU" sz="1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8456" indent="-285750">
              <a:spcBef>
                <a:spcPts val="1200"/>
              </a:spcBef>
              <a:buFontTx/>
              <a:buChar char="-"/>
              <a:defRPr/>
            </a:pPr>
            <a:r>
              <a:rPr lang="ru-RU" alt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целевое назначение: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инвестиции, ПОС</a:t>
            </a:r>
          </a:p>
          <a:p>
            <a:pPr marL="288456" indent="-285750">
              <a:spcBef>
                <a:spcPts val="1200"/>
              </a:spcBef>
              <a:buFontTx/>
              <a:buChar char="-"/>
              <a:defRPr/>
            </a:pPr>
            <a:r>
              <a:rPr lang="ru-RU" alt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кредитор: 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Банки, Аграрная кредитная корпорация, Кредитные товарищества и Микрофинансовые организации</a:t>
            </a:r>
          </a:p>
          <a:p>
            <a:pPr marL="288456" indent="-285750">
              <a:spcBef>
                <a:spcPts val="1200"/>
              </a:spcBef>
              <a:buFontTx/>
              <a:buChar char="-"/>
              <a:defRPr/>
            </a:pPr>
            <a:r>
              <a:rPr lang="ru-RU" alt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не более 5 млрд </a:t>
            </a:r>
            <a:r>
              <a:rPr lang="ru-RU" alt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тг</a:t>
            </a:r>
            <a:endParaRPr lang="ru-RU" alt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8456" indent="-285750">
              <a:spcBef>
                <a:spcPts val="1200"/>
              </a:spcBef>
              <a:buFontTx/>
              <a:buChar char="-"/>
              <a:defRPr/>
            </a:pPr>
            <a:r>
              <a:rPr lang="ru-RU" alt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комиссия за гарантирование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не более 20% от суммы гарантии, при этом осуществляется единовременное субсидирование не более 19,99% от суммы гарантии и заемщиком оплачивается 0,01% от суммы гарантии;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376188" y="2334345"/>
            <a:ext cx="5442161" cy="38010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8456" indent="-285750">
              <a:spcBef>
                <a:spcPts val="1200"/>
              </a:spcBef>
              <a:buFontTx/>
              <a:buChar char="-"/>
              <a:defRPr/>
            </a:pPr>
            <a:r>
              <a:rPr lang="ru-RU" alt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ставка вознаграждения: 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базовая ставка НБ РК + 7,5%</a:t>
            </a:r>
          </a:p>
          <a:p>
            <a:pPr marL="288456" indent="-285750">
              <a:buFontTx/>
              <a:buChar char="-"/>
              <a:defRPr/>
            </a:pPr>
            <a:r>
              <a:rPr lang="ru-RU" alt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размер гарантии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2706">
              <a:defRPr/>
            </a:pP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altLang="ru-RU" sz="17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приоритетным проектам 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до 50% от суммы основного долга, но не более 1,5 млрд </a:t>
            </a:r>
            <a:r>
              <a:rPr lang="ru-RU" alt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тг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2706">
              <a:defRPr/>
            </a:pP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altLang="ru-RU" sz="17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приоритетным инвестиционным проектам до ввода проекта в эксплуатацию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более 85% от суммы основного долга, но не более 2,55 млрд </a:t>
            </a:r>
            <a:r>
              <a:rPr lang="ru-RU" alt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тг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После ввода в эксплуатацию проекта и представления заемщиком его в залог кредитору размер гарантии снижается до 50% от суммы основного долга</a:t>
            </a:r>
          </a:p>
          <a:p>
            <a:pPr marL="288456" indent="-285750">
              <a:spcBef>
                <a:spcPts val="1200"/>
              </a:spcBef>
              <a:buFontTx/>
              <a:buChar char="-"/>
              <a:defRPr/>
            </a:pPr>
            <a:r>
              <a:rPr lang="ru-RU" alt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 кредита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не более 10 лет</a:t>
            </a:r>
          </a:p>
          <a:p>
            <a:pPr marL="288456" indent="-285750">
              <a:spcBef>
                <a:spcPts val="1200"/>
              </a:spcBef>
              <a:buFontTx/>
              <a:buChar char="-"/>
              <a:defRPr/>
            </a:pPr>
            <a:r>
              <a:rPr lang="ru-RU" alt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 гарантии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не более срока кредита</a:t>
            </a:r>
          </a:p>
        </p:txBody>
      </p:sp>
      <p:grpSp>
        <p:nvGrpSpPr>
          <p:cNvPr id="18" name="Group 19">
            <a:extLst>
              <a:ext uri="{FF2B5EF4-FFF2-40B4-BE49-F238E27FC236}">
                <a16:creationId xmlns:a16="http://schemas.microsoft.com/office/drawing/2014/main" id="{21037700-F2C8-406B-9542-01AC025C8035}"/>
              </a:ext>
            </a:extLst>
          </p:cNvPr>
          <p:cNvGrpSpPr/>
          <p:nvPr/>
        </p:nvGrpSpPr>
        <p:grpSpPr>
          <a:xfrm>
            <a:off x="6041411" y="2227453"/>
            <a:ext cx="182985" cy="3384000"/>
            <a:chOff x="7088869" y="980441"/>
            <a:chExt cx="155732" cy="4020530"/>
          </a:xfrm>
        </p:grpSpPr>
        <p:cxnSp>
          <p:nvCxnSpPr>
            <p:cNvPr id="19" name="Google Shape;276;p4">
              <a:extLst>
                <a:ext uri="{FF2B5EF4-FFF2-40B4-BE49-F238E27FC236}">
                  <a16:creationId xmlns:a16="http://schemas.microsoft.com/office/drawing/2014/main" id="{61FBE0A4-F0C2-4233-823A-1814C73A0576}"/>
                </a:ext>
              </a:extLst>
            </p:cNvPr>
            <p:cNvCxnSpPr>
              <a:cxnSpLocks/>
            </p:cNvCxnSpPr>
            <p:nvPr/>
          </p:nvCxnSpPr>
          <p:spPr>
            <a:xfrm>
              <a:off x="7133240" y="980441"/>
              <a:ext cx="0" cy="4020530"/>
            </a:xfrm>
            <a:prstGeom prst="straightConnector1">
              <a:avLst/>
            </a:prstGeom>
            <a:noFill/>
            <a:ln w="12700" cap="flat" cmpd="sng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grpSp>
          <p:nvGrpSpPr>
            <p:cNvPr id="20" name="Google Shape;277;p4">
              <a:extLst>
                <a:ext uri="{FF2B5EF4-FFF2-40B4-BE49-F238E27FC236}">
                  <a16:creationId xmlns:a16="http://schemas.microsoft.com/office/drawing/2014/main" id="{1B65C6E6-DCB4-4A4C-828A-7CA96445799F}"/>
                </a:ext>
              </a:extLst>
            </p:cNvPr>
            <p:cNvGrpSpPr/>
            <p:nvPr/>
          </p:nvGrpSpPr>
          <p:grpSpPr>
            <a:xfrm>
              <a:off x="7088869" y="2595985"/>
              <a:ext cx="155732" cy="789447"/>
              <a:chOff x="6846057" y="1968366"/>
              <a:chExt cx="200919" cy="802802"/>
            </a:xfrm>
          </p:grpSpPr>
          <p:sp>
            <p:nvSpPr>
              <p:cNvPr id="21" name="Google Shape;278;p4">
                <a:extLst>
                  <a:ext uri="{FF2B5EF4-FFF2-40B4-BE49-F238E27FC236}">
                    <a16:creationId xmlns:a16="http://schemas.microsoft.com/office/drawing/2014/main" id="{A1F68B8F-C356-4802-8E9F-5289BBEAC2CD}"/>
                  </a:ext>
                </a:extLst>
              </p:cNvPr>
              <p:cNvSpPr/>
              <p:nvPr/>
            </p:nvSpPr>
            <p:spPr>
              <a:xfrm>
                <a:off x="6846057" y="1968366"/>
                <a:ext cx="156341" cy="80280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en-US"/>
                </a:defPPr>
                <a:lvl1pPr marL="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937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Arial"/>
                  <a:cs typeface="Arial" pitchFamily="34" charset="0"/>
                  <a:sym typeface="Arial"/>
                </a:endParaRPr>
              </a:p>
            </p:txBody>
          </p:sp>
          <p:sp>
            <p:nvSpPr>
              <p:cNvPr id="25" name="Google Shape;281;p4">
                <a:extLst>
                  <a:ext uri="{FF2B5EF4-FFF2-40B4-BE49-F238E27FC236}">
                    <a16:creationId xmlns:a16="http://schemas.microsoft.com/office/drawing/2014/main" id="{3635A287-D84D-4117-BA99-91034DC87787}"/>
                  </a:ext>
                </a:extLst>
              </p:cNvPr>
              <p:cNvSpPr/>
              <p:nvPr/>
            </p:nvSpPr>
            <p:spPr>
              <a:xfrm>
                <a:off x="6889073" y="2095154"/>
                <a:ext cx="157903" cy="549228"/>
              </a:xfrm>
              <a:custGeom>
                <a:avLst/>
                <a:gdLst/>
                <a:ahLst/>
                <a:cxnLst/>
                <a:rect l="l" t="t" r="r" b="b"/>
                <a:pathLst>
                  <a:path w="1460501" h="5080001" extrusionOk="0">
                    <a:moveTo>
                      <a:pt x="0" y="0"/>
                    </a:moveTo>
                    <a:lnTo>
                      <a:pt x="1460500" y="2540000"/>
                    </a:lnTo>
                    <a:lnTo>
                      <a:pt x="0" y="5080000"/>
                    </a:lnTo>
                  </a:path>
                </a:pathLst>
              </a:custGeom>
              <a:noFill/>
              <a:ln w="9525" cap="rnd" cmpd="sng">
                <a:solidFill>
                  <a:srgbClr val="0070CE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en-US"/>
                </a:defPPr>
                <a:lvl1pPr marL="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937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Arial"/>
                  <a:cs typeface="Arial" pitchFamily="34" charset="0"/>
                  <a:sym typeface="Arial"/>
                </a:endParaRPr>
              </a:p>
            </p:txBody>
          </p:sp>
        </p:grpSp>
      </p:grp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423341" y="6492875"/>
            <a:ext cx="2743200" cy="365125"/>
          </a:xfrm>
        </p:spPr>
        <p:txBody>
          <a:bodyPr/>
          <a:lstStyle/>
          <a:p>
            <a:fld id="{D915E965-280A-43D4-8620-968D601C1B32}" type="slidenum">
              <a:rPr lang="ru-RU" smtClean="0"/>
              <a:t>2</a:t>
            </a:fld>
            <a:endParaRPr lang="ru-RU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86B82F40-D377-6834-BAB9-06101888E97D}"/>
              </a:ext>
            </a:extLst>
          </p:cNvPr>
          <p:cNvSpPr txBox="1">
            <a:spLocks/>
          </p:cNvSpPr>
          <p:nvPr/>
        </p:nvSpPr>
        <p:spPr>
          <a:xfrm>
            <a:off x="704344" y="939923"/>
            <a:ext cx="7705360" cy="6073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2800" b="1"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ru-RU" altLang="ru-RU" sz="1800" i="1" u="sng" dirty="0">
                <a:solidFill>
                  <a:srgbClr val="0070C0"/>
                </a:solidFill>
              </a:rPr>
              <a:t>Инвестиционные проекты</a:t>
            </a:r>
          </a:p>
        </p:txBody>
      </p:sp>
    </p:spTree>
    <p:extLst>
      <p:ext uri="{BB962C8B-B14F-4D97-AF65-F5344CB8AC3E}">
        <p14:creationId xmlns:p14="http://schemas.microsoft.com/office/powerpoint/2010/main" val="3382004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A762F-A9F5-4407-AFC4-11D3F21C1EC6}" type="slidenum">
              <a:rPr lang="ru-RU"/>
              <a:t>3</a:t>
            </a:fld>
            <a:endParaRPr lang="ru-RU"/>
          </a:p>
        </p:txBody>
      </p:sp>
      <p:sp>
        <p:nvSpPr>
          <p:cNvPr id="13" name="Заголовок 1"/>
          <p:cNvSpPr>
            <a:spLocks noGrp="1"/>
          </p:cNvSpPr>
          <p:nvPr>
            <p:ph type="title"/>
          </p:nvPr>
        </p:nvSpPr>
        <p:spPr>
          <a:xfrm>
            <a:off x="318164" y="815921"/>
            <a:ext cx="4800682" cy="264111"/>
          </a:xfrm>
        </p:spPr>
        <p:txBody>
          <a:bodyPr vert="horz" lIns="121920" tIns="60960" rIns="121920" bIns="60960" rtlCol="0" anchor="ctr">
            <a:noAutofit/>
          </a:bodyPr>
          <a:lstStyle/>
          <a:p>
            <a:pPr algn="ctr"/>
            <a:r>
              <a:rPr lang="ru-RU" sz="1400" b="1" dirty="0">
                <a:solidFill>
                  <a:srgbClr val="00B050"/>
                </a:solidFill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</a:rPr>
              <a:t>Перечень отраслей по приоритетным проектам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8C1AD5B0-28A2-F704-E4AD-1D232DC2240E}"/>
              </a:ext>
            </a:extLst>
          </p:cNvPr>
          <p:cNvSpPr/>
          <p:nvPr/>
        </p:nvSpPr>
        <p:spPr>
          <a:xfrm>
            <a:off x="246447" y="213142"/>
            <a:ext cx="794194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70C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Гарантирование субъектов АПК – 1 направление</a:t>
            </a:r>
          </a:p>
        </p:txBody>
      </p:sp>
      <p:graphicFrame>
        <p:nvGraphicFramePr>
          <p:cNvPr id="11" name="Объект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6937137"/>
              </p:ext>
            </p:extLst>
          </p:nvPr>
        </p:nvGraphicFramePr>
        <p:xfrm>
          <a:off x="183328" y="1138632"/>
          <a:ext cx="6280225" cy="5623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35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6042">
                  <a:extLst>
                    <a:ext uri="{9D8B030D-6E8A-4147-A177-3AD203B41FA5}">
                      <a16:colId xmlns:a16="http://schemas.microsoft.com/office/drawing/2014/main" val="1388635054"/>
                    </a:ext>
                  </a:extLst>
                </a:gridCol>
                <a:gridCol w="3550611">
                  <a:extLst>
                    <a:ext uri="{9D8B030D-6E8A-4147-A177-3AD203B41FA5}">
                      <a16:colId xmlns:a16="http://schemas.microsoft.com/office/drawing/2014/main" val="3966922219"/>
                    </a:ext>
                  </a:extLst>
                </a:gridCol>
              </a:tblGrid>
              <a:tr h="1283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9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группы товаров</a:t>
                      </a:r>
                      <a:endParaRPr lang="ru-RU" sz="9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 b="1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вида экономической деятельности</a:t>
                      </a:r>
                      <a:endParaRPr lang="ru-RU" dirty="0"/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8301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Сельское и рыбное хозяйство</a:t>
                      </a:r>
                      <a:endParaRPr lang="ru-RU" sz="9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8301"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9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Растениеводство и животноводство, и предоставление услуг в этих областях</a:t>
                      </a:r>
                      <a:endParaRPr lang="ru-RU" sz="9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011-Выращивание одно- или двухлетних культур</a:t>
                      </a:r>
                      <a:endParaRPr lang="ru-RU" sz="9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83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tint val="2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012-Выращивание многолетних культур</a:t>
                      </a:r>
                      <a:endParaRPr lang="ru-RU" dirty="0"/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83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tint val="2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013-Воспроизводство растений</a:t>
                      </a:r>
                      <a:endParaRPr lang="ru-RU" dirty="0"/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83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tint val="2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014-Животноводство</a:t>
                      </a:r>
                      <a:endParaRPr lang="ru-RU" dirty="0"/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283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tint val="2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015-Смешанное сельское хозяйство</a:t>
                      </a:r>
                      <a:endParaRPr lang="ru-RU" dirty="0"/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83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9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Рыбоводство</a:t>
                      </a:r>
                      <a:endParaRPr lang="ru-RU" sz="9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032-Рыбоводство</a:t>
                      </a:r>
                      <a:endParaRPr lang="ru-RU" sz="9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28301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Производство продуктов питания</a:t>
                      </a:r>
                      <a:endParaRPr lang="ru-RU" sz="9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66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9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Переработка и консервирование мяса и производство мясной продукции</a:t>
                      </a:r>
                      <a:endParaRPr lang="ru-RU" sz="9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101-Переработка и консервирование мяса и производство мясной продукции</a:t>
                      </a:r>
                      <a:endParaRPr lang="ru-RU" sz="9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66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9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Переработка и консервирование рыбы, ракообразных и моллюсков</a:t>
                      </a:r>
                      <a:endParaRPr lang="ru-RU" sz="9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102-</a:t>
                      </a:r>
                      <a:r>
                        <a:rPr lang="ru-RU" sz="9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Переработка и консервирование рыбы, ракообразных и моллюсков</a:t>
                      </a:r>
                      <a:endParaRPr lang="ru-RU" sz="9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283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9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Переработка и консервирование фруктов и овощей</a:t>
                      </a:r>
                      <a:endParaRPr lang="ru-RU" sz="9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103-</a:t>
                      </a:r>
                      <a:r>
                        <a:rPr lang="ru-RU" sz="9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Переработка и консервирование фруктов и овощей</a:t>
                      </a:r>
                      <a:endParaRPr lang="ru-RU" sz="9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283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9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Производство растительных и животных масел и жиров</a:t>
                      </a:r>
                      <a:endParaRPr lang="ru-RU" sz="9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104-Производство растительных и животных масел и жиров</a:t>
                      </a: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283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9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Производство молочных продуктов</a:t>
                      </a:r>
                      <a:endParaRPr lang="ru-RU" sz="9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105-Производство молочных продуктов</a:t>
                      </a:r>
                      <a:endParaRPr lang="ru-RU" sz="9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566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9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Производство мукомольно-крупяных продуктов, крахмалов и крахмальных продуктов</a:t>
                      </a:r>
                      <a:endParaRPr lang="ru-RU" sz="9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106-Производство мукомольно-крупяных продуктов, крахмалов и крахмальных продуктов</a:t>
                      </a:r>
                      <a:endParaRPr lang="ru-RU" sz="9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566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9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Производство хлебобулочных, макаронных и мучных кондитерских изделий</a:t>
                      </a:r>
                      <a:endParaRPr lang="ru-RU" sz="9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107-</a:t>
                      </a:r>
                      <a:r>
                        <a:rPr lang="ru-RU" sz="9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Производство хлебобулочных, макаронных и мучных кондитерских изделий</a:t>
                      </a:r>
                      <a:endParaRPr lang="ru-RU" sz="9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28301"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9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Производство прочих продуктов питания</a:t>
                      </a:r>
                      <a:endParaRPr lang="ru-RU" sz="9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1081-Производство сахара</a:t>
                      </a:r>
                      <a:endParaRPr lang="ru-RU" sz="9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tint val="2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1082-Производство какао, шоколада и сахаристых кондитерских изделий</a:t>
                      </a:r>
                      <a:endParaRPr lang="ru-RU" dirty="0"/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283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tint val="2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1084-Производство пряностей и приправ</a:t>
                      </a:r>
                      <a:endParaRPr lang="ru-RU" dirty="0"/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283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tint val="2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1086-Производство детского питания и диетических пищевых продуктов</a:t>
                      </a:r>
                      <a:endParaRPr lang="ru-RU" dirty="0"/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1">
                        <a:tint val="2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1089-Производство прочих продуктов питания, не включенных в другие категории</a:t>
                      </a:r>
                      <a:endParaRPr lang="ru-RU" dirty="0"/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283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9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Производство готовых кормов для животных</a:t>
                      </a:r>
                      <a:endParaRPr lang="ru-RU" sz="9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109-Производство готовых кормов для животных</a:t>
                      </a:r>
                      <a:endParaRPr lang="ru-RU" sz="9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28301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i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Переработка сельскохозяйственной продукции</a:t>
                      </a: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8746184"/>
                  </a:ext>
                </a:extLst>
              </a:tr>
              <a:tr h="128301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</a:t>
                      </a: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Производство текстильных изделий</a:t>
                      </a: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13103-Подготовка шерстяного волокна</a:t>
                      </a: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6995554"/>
                  </a:ext>
                </a:extLst>
              </a:tr>
              <a:tr h="128301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+mn-cs"/>
                        </a:rPr>
                        <a:t>13104-Прядение шерстяного волокна</a:t>
                      </a: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8662994"/>
                  </a:ext>
                </a:extLst>
              </a:tr>
              <a:tr h="128301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+mn-cs"/>
                        </a:rPr>
                        <a:t>13202-Производство шерстяных тканей</a:t>
                      </a: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9690366"/>
                  </a:ext>
                </a:extLst>
              </a:tr>
              <a:tr h="128301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</a:t>
                      </a: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Производство кожаной и относящейся к ней продукции</a:t>
                      </a: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15111-Дубление и выделка кожи</a:t>
                      </a: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4907144"/>
                  </a:ext>
                </a:extLst>
              </a:tr>
              <a:tr h="128301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+mn-cs"/>
                        </a:rPr>
                        <a:t>15113-Выделка и крашение меха</a:t>
                      </a: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2214963"/>
                  </a:ext>
                </a:extLst>
              </a:tr>
              <a:tr h="128301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+mn-cs"/>
                        </a:rPr>
                        <a:t>15122-Производство шорно-седельных изделий</a:t>
                      </a:r>
                    </a:p>
                  </a:txBody>
                  <a:tcPr marT="0" marB="0"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056602"/>
                  </a:ext>
                </a:extLst>
              </a:tr>
            </a:tbl>
          </a:graphicData>
        </a:graphic>
      </p:graphicFrame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24F0DB1A-7183-21C4-E064-A0F0FDE1B2BB}"/>
              </a:ext>
            </a:extLst>
          </p:cNvPr>
          <p:cNvSpPr txBox="1">
            <a:spLocks/>
          </p:cNvSpPr>
          <p:nvPr/>
        </p:nvSpPr>
        <p:spPr>
          <a:xfrm>
            <a:off x="6891620" y="1080032"/>
            <a:ext cx="4350121" cy="450941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400" b="1" dirty="0">
                <a:solidFill>
                  <a:srgbClr val="00B050"/>
                </a:solidFill>
                <a:latin typeface="Century Gothic" panose="020B0502020202020204" pitchFamily="34" charset="0"/>
                <a:ea typeface="+mn-ea"/>
                <a:cs typeface="Times New Roman" panose="02020603050405020304" pitchFamily="18" charset="0"/>
              </a:rPr>
              <a:t>Перечень отраслей по приоритетным инвестиционным проектам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7A68E78A-30C5-7F64-5491-70E9C93FB7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8278233"/>
              </p:ext>
            </p:extLst>
          </p:nvPr>
        </p:nvGraphicFramePr>
        <p:xfrm>
          <a:off x="6717271" y="1663907"/>
          <a:ext cx="4945811" cy="36241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24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933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28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i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900" b="0" i="0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i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вида </a:t>
                      </a:r>
                      <a:r>
                        <a:rPr lang="ru-RU" sz="900" b="1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экономической деятельности</a:t>
                      </a:r>
                      <a:endParaRPr lang="ru-RU" sz="900" b="0" i="0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76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i="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900" b="0" i="0" kern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Молочно-товарные фермы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76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i="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900" b="0" i="0" kern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Разведение птицы на мясо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76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i="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900" b="0" i="0" kern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Интенсивное садоводство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76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i="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900" b="0" i="0" kern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Теплицы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56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i="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900" b="0" i="0" kern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Выращивание сахарной свеклы и производство свекловичного сахара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76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i="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900" b="0" i="0" kern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Производство круп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56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i="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900" b="0" i="0" kern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Переработка и/или хранение овощей, фруктов и сельскохозяйственной продукции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56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i="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900" b="0" i="0" kern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Производство растительного масла и (или) масложировой продукции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753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i="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900" b="0" i="0" kern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Выращивание кормовых культур, картофеля и (или) овощной продукции, в том числе с использованием оросительных систем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76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i="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900" b="0" i="0" kern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Строительство племенного репродуктора в птицеводстве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76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i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Предприятия мясного животноводства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2728778"/>
                  </a:ext>
                </a:extLst>
              </a:tr>
              <a:tr h="2376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i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Рыбоводство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0770314"/>
                  </a:ext>
                </a:extLst>
              </a:tr>
              <a:tr h="2376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i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Переработка шкур и шерсти сельскохозяйственных животных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05288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4133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86">
            <a:extLst>
              <a:ext uri="{FF2B5EF4-FFF2-40B4-BE49-F238E27FC236}">
                <a16:creationId xmlns:a16="http://schemas.microsoft.com/office/drawing/2014/main" id="{F858059A-62C7-44A6-95FE-A494532EA9D1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876042" y="1824743"/>
            <a:ext cx="5065529" cy="375817"/>
          </a:xfrm>
          <a:prstGeom prst="roundRect">
            <a:avLst>
              <a:gd name="adj" fmla="val 0"/>
            </a:avLst>
          </a:prstGeom>
          <a:pattFill prst="ltDnDiag">
            <a:fgClr>
              <a:srgbClr val="C2E3FF"/>
            </a:fgClr>
            <a:bgClr>
              <a:srgbClr val="FFFFFF"/>
            </a:bgClr>
          </a:pattFill>
          <a:ln w="9525" cap="flat" cmpd="sng" algn="ctr">
            <a:noFill/>
            <a:prstDash val="solid"/>
          </a:ln>
          <a:effectLst/>
        </p:spPr>
        <p:txBody>
          <a:bodyPr rtlCol="0" anchor="ctr">
            <a:noAutofit/>
          </a:bodyPr>
          <a:lstStyle>
            <a:defPPr>
              <a:defRPr lang="en-US"/>
            </a:defPPr>
            <a:lvl1pPr algn="ctr">
              <a:defRPr sz="1100">
                <a:latin typeface="+mn-lt"/>
              </a:defRPr>
            </a:lvl1pPr>
            <a:lvl2pPr>
              <a:defRPr>
                <a:solidFill>
                  <a:schemeClr val="lt1"/>
                </a:solidFill>
                <a:latin typeface="+mn-lt"/>
              </a:defRPr>
            </a:lvl2pPr>
            <a:lvl3pPr>
              <a:defRPr>
                <a:solidFill>
                  <a:schemeClr val="lt1"/>
                </a:solidFill>
                <a:latin typeface="+mn-lt"/>
              </a:defRPr>
            </a:lvl3pPr>
            <a:lvl4pPr>
              <a:defRPr>
                <a:solidFill>
                  <a:schemeClr val="lt1"/>
                </a:solidFill>
                <a:latin typeface="+mn-lt"/>
              </a:defRPr>
            </a:lvl4pPr>
            <a:lvl5pPr>
              <a:defRPr>
                <a:solidFill>
                  <a:schemeClr val="lt1"/>
                </a:solidFill>
                <a:latin typeface="+mn-lt"/>
              </a:defRPr>
            </a:lvl5pPr>
            <a:lvl6pPr>
              <a:defRPr>
                <a:solidFill>
                  <a:schemeClr val="lt1"/>
                </a:solidFill>
                <a:latin typeface="+mn-lt"/>
              </a:defRPr>
            </a:lvl6pPr>
            <a:lvl7pPr>
              <a:defRPr>
                <a:solidFill>
                  <a:schemeClr val="lt1"/>
                </a:solidFill>
                <a:latin typeface="+mn-lt"/>
              </a:defRPr>
            </a:lvl7pPr>
            <a:lvl8pPr>
              <a:defRPr>
                <a:solidFill>
                  <a:schemeClr val="lt1"/>
                </a:solidFill>
                <a:latin typeface="+mn-lt"/>
              </a:defRPr>
            </a:lvl8pPr>
            <a:lvl9pPr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 marL="457189" lvl="1" indent="0" defTabSz="914378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500" kern="0" dirty="0">
              <a:solidFill>
                <a:srgbClr val="FFFFFF"/>
              </a:solidFill>
              <a:latin typeface="Arial" panose="020B0604020202020204" pitchFamily="34" charset="0"/>
              <a:ea typeface="ＭＳ Ｐゴシック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704344" y="606670"/>
            <a:ext cx="794194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70C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Гарантирование субъектов АПК – 2 направление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925013" y="1875748"/>
            <a:ext cx="5114975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7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Основные условия:</a:t>
            </a:r>
            <a:endParaRPr lang="ru-RU" altLang="ru-RU" sz="1700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marL="288456" indent="-285750">
              <a:spcBef>
                <a:spcPts val="600"/>
              </a:spcBef>
              <a:buFontTx/>
              <a:buChar char="-"/>
              <a:defRPr/>
            </a:pPr>
            <a:r>
              <a:rPr lang="ru-RU" alt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участники: 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субъекты АПК</a:t>
            </a:r>
            <a:endParaRPr lang="ru-RU" altLang="ru-RU" sz="1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8456" indent="-285750">
              <a:spcBef>
                <a:spcPts val="600"/>
              </a:spcBef>
              <a:buFontTx/>
              <a:buChar char="-"/>
              <a:defRPr/>
            </a:pPr>
            <a:r>
              <a:rPr lang="ru-RU" alt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целевое назначение: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 на проведение весенне-полевых и/или уборочных работ, включая кредитование перерабатывающих предприятий на пополнение оборотных средств для последующего финансирования субъектов агропромышленного комплекса путем авансирования закупа растениеводческой продукции </a:t>
            </a:r>
          </a:p>
          <a:p>
            <a:pPr marL="288456" indent="-285750">
              <a:spcBef>
                <a:spcPts val="600"/>
              </a:spcBef>
              <a:buFontTx/>
              <a:buChar char="-"/>
              <a:defRPr/>
            </a:pPr>
            <a:r>
              <a:rPr lang="ru-RU" alt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кредитор: 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Аграрная кредитная корпорация, Кредитные товарищества, Банки, Региональные Инвестиционные Центры, Социально-предпринимательские Корпорации, Микрофинансовые организации</a:t>
            </a:r>
          </a:p>
          <a:p>
            <a:pPr marL="288456" indent="-285750">
              <a:spcBef>
                <a:spcPts val="600"/>
              </a:spcBef>
              <a:buFontTx/>
              <a:buChar char="-"/>
              <a:defRPr/>
            </a:pPr>
            <a:r>
              <a:rPr lang="ru-RU" alt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не более 1,5 млрд </a:t>
            </a:r>
            <a:r>
              <a:rPr lang="ru-RU" alt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тг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376188" y="2196211"/>
            <a:ext cx="5442161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8456" indent="-285750">
              <a:spcBef>
                <a:spcPts val="600"/>
              </a:spcBef>
              <a:buFontTx/>
              <a:buChar char="-"/>
              <a:defRPr/>
            </a:pPr>
            <a:r>
              <a:rPr lang="ru-RU" alt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ставка вознаграждения: 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базовая ставка НБ РК + 7,5%</a:t>
            </a:r>
          </a:p>
          <a:p>
            <a:pPr marL="288456" indent="-285750">
              <a:spcBef>
                <a:spcPts val="600"/>
              </a:spcBef>
              <a:buFontTx/>
              <a:buChar char="-"/>
              <a:defRPr/>
            </a:pPr>
            <a:r>
              <a:rPr lang="ru-RU" alt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размер гарантии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85% от суммы основного долга, но не более 1,275 млрд </a:t>
            </a:r>
            <a:r>
              <a:rPr lang="ru-RU" alt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тг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8456" indent="-285750">
              <a:spcBef>
                <a:spcPts val="600"/>
              </a:spcBef>
              <a:buFontTx/>
              <a:buChar char="-"/>
              <a:defRPr/>
            </a:pPr>
            <a:r>
              <a:rPr lang="ru-RU" alt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 кредита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не </a:t>
            </a:r>
            <a:r>
              <a:rPr lang="ru-RU" altLang="ru-RU" sz="170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18 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мес., с возможностью пролонгации</a:t>
            </a:r>
          </a:p>
          <a:p>
            <a:pPr marL="288456" indent="-285750">
              <a:spcBef>
                <a:spcPts val="600"/>
              </a:spcBef>
              <a:buFontTx/>
              <a:buChar char="-"/>
              <a:defRPr/>
            </a:pPr>
            <a:r>
              <a:rPr lang="ru-RU" alt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 гарантии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срок, превышающий на 4 месяца срок кредитного договора, с возможностью пролонгации</a:t>
            </a:r>
          </a:p>
          <a:p>
            <a:pPr marL="288456" indent="-285750">
              <a:spcBef>
                <a:spcPts val="600"/>
              </a:spcBef>
              <a:buFontTx/>
              <a:buChar char="-"/>
              <a:defRPr/>
            </a:pPr>
            <a:r>
              <a:rPr lang="ru-RU" alt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комиссия за гарантирование</a:t>
            </a:r>
            <a:r>
              <a:rPr lang="ru-RU" alt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не более 10% от суммы гарантии, при этом осуществляется единовременное субсидирование не более 9,99% от суммы гарантии и заемщиком оплачивается 0,01% от суммы гарантии</a:t>
            </a:r>
          </a:p>
        </p:txBody>
      </p:sp>
      <p:grpSp>
        <p:nvGrpSpPr>
          <p:cNvPr id="18" name="Group 19">
            <a:extLst>
              <a:ext uri="{FF2B5EF4-FFF2-40B4-BE49-F238E27FC236}">
                <a16:creationId xmlns:a16="http://schemas.microsoft.com/office/drawing/2014/main" id="{21037700-F2C8-406B-9542-01AC025C8035}"/>
              </a:ext>
            </a:extLst>
          </p:cNvPr>
          <p:cNvGrpSpPr/>
          <p:nvPr/>
        </p:nvGrpSpPr>
        <p:grpSpPr>
          <a:xfrm>
            <a:off x="6041411" y="2202053"/>
            <a:ext cx="182985" cy="3384000"/>
            <a:chOff x="7088869" y="980441"/>
            <a:chExt cx="155732" cy="4020530"/>
          </a:xfrm>
        </p:grpSpPr>
        <p:cxnSp>
          <p:nvCxnSpPr>
            <p:cNvPr id="19" name="Google Shape;276;p4">
              <a:extLst>
                <a:ext uri="{FF2B5EF4-FFF2-40B4-BE49-F238E27FC236}">
                  <a16:creationId xmlns:a16="http://schemas.microsoft.com/office/drawing/2014/main" id="{61FBE0A4-F0C2-4233-823A-1814C73A0576}"/>
                </a:ext>
              </a:extLst>
            </p:cNvPr>
            <p:cNvCxnSpPr>
              <a:cxnSpLocks/>
            </p:cNvCxnSpPr>
            <p:nvPr/>
          </p:nvCxnSpPr>
          <p:spPr>
            <a:xfrm>
              <a:off x="7133240" y="980441"/>
              <a:ext cx="0" cy="4020530"/>
            </a:xfrm>
            <a:prstGeom prst="straightConnector1">
              <a:avLst/>
            </a:prstGeom>
            <a:noFill/>
            <a:ln w="12700" cap="flat" cmpd="sng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grpSp>
          <p:nvGrpSpPr>
            <p:cNvPr id="20" name="Google Shape;277;p4">
              <a:extLst>
                <a:ext uri="{FF2B5EF4-FFF2-40B4-BE49-F238E27FC236}">
                  <a16:creationId xmlns:a16="http://schemas.microsoft.com/office/drawing/2014/main" id="{1B65C6E6-DCB4-4A4C-828A-7CA96445799F}"/>
                </a:ext>
              </a:extLst>
            </p:cNvPr>
            <p:cNvGrpSpPr/>
            <p:nvPr/>
          </p:nvGrpSpPr>
          <p:grpSpPr>
            <a:xfrm>
              <a:off x="7088869" y="2595985"/>
              <a:ext cx="155732" cy="789447"/>
              <a:chOff x="6846057" y="1968366"/>
              <a:chExt cx="200919" cy="802802"/>
            </a:xfrm>
          </p:grpSpPr>
          <p:sp>
            <p:nvSpPr>
              <p:cNvPr id="21" name="Google Shape;278;p4">
                <a:extLst>
                  <a:ext uri="{FF2B5EF4-FFF2-40B4-BE49-F238E27FC236}">
                    <a16:creationId xmlns:a16="http://schemas.microsoft.com/office/drawing/2014/main" id="{A1F68B8F-C356-4802-8E9F-5289BBEAC2CD}"/>
                  </a:ext>
                </a:extLst>
              </p:cNvPr>
              <p:cNvSpPr/>
              <p:nvPr/>
            </p:nvSpPr>
            <p:spPr>
              <a:xfrm>
                <a:off x="6846057" y="1968366"/>
                <a:ext cx="156341" cy="80280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en-US"/>
                </a:defPPr>
                <a:lvl1pPr marL="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937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Arial"/>
                  <a:cs typeface="Arial" pitchFamily="34" charset="0"/>
                  <a:sym typeface="Arial"/>
                </a:endParaRPr>
              </a:p>
            </p:txBody>
          </p:sp>
          <p:sp>
            <p:nvSpPr>
              <p:cNvPr id="25" name="Google Shape;281;p4">
                <a:extLst>
                  <a:ext uri="{FF2B5EF4-FFF2-40B4-BE49-F238E27FC236}">
                    <a16:creationId xmlns:a16="http://schemas.microsoft.com/office/drawing/2014/main" id="{3635A287-D84D-4117-BA99-91034DC87787}"/>
                  </a:ext>
                </a:extLst>
              </p:cNvPr>
              <p:cNvSpPr/>
              <p:nvPr/>
            </p:nvSpPr>
            <p:spPr>
              <a:xfrm>
                <a:off x="6889073" y="2095154"/>
                <a:ext cx="157903" cy="549228"/>
              </a:xfrm>
              <a:custGeom>
                <a:avLst/>
                <a:gdLst/>
                <a:ahLst/>
                <a:cxnLst/>
                <a:rect l="l" t="t" r="r" b="b"/>
                <a:pathLst>
                  <a:path w="1460501" h="5080001" extrusionOk="0">
                    <a:moveTo>
                      <a:pt x="0" y="0"/>
                    </a:moveTo>
                    <a:lnTo>
                      <a:pt x="1460500" y="2540000"/>
                    </a:lnTo>
                    <a:lnTo>
                      <a:pt x="0" y="5080000"/>
                    </a:lnTo>
                  </a:path>
                </a:pathLst>
              </a:custGeom>
              <a:noFill/>
              <a:ln w="9525" cap="rnd" cmpd="sng">
                <a:solidFill>
                  <a:srgbClr val="0070CE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en-US"/>
                </a:defPPr>
                <a:lvl1pPr marL="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429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858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287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145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0574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4003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743200" algn="l" defTabSz="685800" rtl="0" eaLnBrk="1" latinLnBrk="0" hangingPunct="1"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937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Arial"/>
                  <a:cs typeface="Arial" pitchFamily="34" charset="0"/>
                  <a:sym typeface="Arial"/>
                </a:endParaRPr>
              </a:p>
            </p:txBody>
          </p:sp>
        </p:grpSp>
      </p:grp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423341" y="6492875"/>
            <a:ext cx="2743200" cy="365125"/>
          </a:xfrm>
        </p:spPr>
        <p:txBody>
          <a:bodyPr/>
          <a:lstStyle/>
          <a:p>
            <a:fld id="{D915E965-280A-43D4-8620-968D601C1B32}" type="slidenum">
              <a:rPr lang="ru-RU" smtClean="0"/>
              <a:t>4</a:t>
            </a:fld>
            <a:endParaRPr lang="ru-RU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690C622-5AA4-E226-3534-B386B5248680}"/>
              </a:ext>
            </a:extLst>
          </p:cNvPr>
          <p:cNvSpPr txBox="1">
            <a:spLocks/>
          </p:cNvSpPr>
          <p:nvPr/>
        </p:nvSpPr>
        <p:spPr>
          <a:xfrm>
            <a:off x="704344" y="939269"/>
            <a:ext cx="7705360" cy="6073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2800" b="1"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ru-RU" altLang="ru-RU" sz="1800" i="1" u="sng" dirty="0">
                <a:solidFill>
                  <a:srgbClr val="0070C0"/>
                </a:solidFill>
              </a:rPr>
              <a:t>Портфельное гарантирование на </a:t>
            </a:r>
            <a:r>
              <a:rPr lang="ru-RU" altLang="ru-RU" sz="1800" i="1" u="sng" dirty="0" err="1">
                <a:solidFill>
                  <a:srgbClr val="0070C0"/>
                </a:solidFill>
              </a:rPr>
              <a:t>ВПиУР</a:t>
            </a:r>
            <a:endParaRPr lang="ru-RU" altLang="ru-RU" sz="1800" i="1" u="sn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355865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waXHRCB7EKb2B1FcsIQ4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waXHRCB7EKb2B1FcsIQ4g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23262</TotalTime>
  <Words>679</Words>
  <Application>Microsoft Office PowerPoint</Application>
  <PresentationFormat>Широкоэкранный</PresentationFormat>
  <Paragraphs>121</Paragraphs>
  <Slides>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Century Gothic</vt:lpstr>
      <vt:lpstr>Times New Roman</vt:lpstr>
      <vt:lpstr>Тема Office</vt:lpstr>
      <vt:lpstr>Презентация PowerPoint</vt:lpstr>
      <vt:lpstr>Презентация PowerPoint</vt:lpstr>
      <vt:lpstr>Перечень отраслей по приоритетным проектам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</dc:title>
  <dc:creator>Абзал Ағыбайұлы Қуандық</dc:creator>
  <cp:lastModifiedBy>Камиля Жетписбаева</cp:lastModifiedBy>
  <cp:revision>782</cp:revision>
  <cp:lastPrinted>2024-01-25T12:25:24Z</cp:lastPrinted>
  <dcterms:created xsi:type="dcterms:W3CDTF">2023-03-01T03:39:42Z</dcterms:created>
  <dcterms:modified xsi:type="dcterms:W3CDTF">2025-06-23T05:05:55Z</dcterms:modified>
</cp:coreProperties>
</file>